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6" r:id="rId3"/>
    <p:sldId id="257" r:id="rId4"/>
    <p:sldId id="270" r:id="rId5"/>
    <p:sldId id="275" r:id="rId6"/>
    <p:sldId id="260" r:id="rId7"/>
    <p:sldId id="261" r:id="rId8"/>
    <p:sldId id="262" r:id="rId9"/>
    <p:sldId id="263" r:id="rId10"/>
    <p:sldId id="264" r:id="rId11"/>
    <p:sldId id="276" r:id="rId12"/>
    <p:sldId id="265" r:id="rId13"/>
    <p:sldId id="274" r:id="rId14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le Russell" initials="GR" lastIdx="2" clrIdx="0">
    <p:extLst>
      <p:ext uri="{19B8F6BF-5375-455C-9EA6-DF929625EA0E}">
        <p15:presenceInfo xmlns:p15="http://schemas.microsoft.com/office/powerpoint/2012/main" userId="Gabrielle Russ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rtlCol="0" anchor="b">
            <a:normAutofit/>
          </a:bodyPr>
          <a:lstStyle>
            <a:lvl1pPr algn="l">
              <a:defRPr sz="405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651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5"/>
            <a:ext cx="384048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>
              <a:defRPr/>
            </a:lvl1pPr>
          </a:lstStyle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fld id="{C4CF7C59-09E4-4E63-82AD-766AC1C57914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7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7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303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0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4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C4CF7C59-09E4-4E63-82AD-766AC1C57914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4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fw.ky.gov/Fish/Pages/Farm-Pond-Management-Water-Quality.asp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26" y="0"/>
            <a:ext cx="10718293" cy="942680"/>
          </a:xfrm>
        </p:spPr>
        <p:txBody>
          <a:bodyPr>
            <a:normAutofit/>
          </a:bodyPr>
          <a:lstStyle/>
          <a:p>
            <a:r>
              <a:rPr lang="en-US" sz="4000" dirty="0"/>
              <a:t>Pond Activity: 360 Pond Virtual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2680"/>
            <a:ext cx="9229725" cy="5236983"/>
          </a:xfrm>
        </p:spPr>
        <p:txBody>
          <a:bodyPr>
            <a:normAutofit/>
          </a:bodyPr>
          <a:lstStyle/>
          <a:p>
            <a:r>
              <a:rPr lang="en-US" sz="3600" dirty="0"/>
              <a:t>Take some time to check out the 360 virtual reality photos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Answer the following:</a:t>
            </a:r>
          </a:p>
          <a:p>
            <a:pPr lvl="1"/>
            <a:r>
              <a:rPr lang="en-US" sz="2800" dirty="0"/>
              <a:t>What time of year is it?</a:t>
            </a:r>
          </a:p>
          <a:p>
            <a:pPr lvl="1"/>
            <a:r>
              <a:rPr lang="en-US" sz="2800" dirty="0"/>
              <a:t>What are some of the organisms in the picture?</a:t>
            </a:r>
          </a:p>
          <a:p>
            <a:pPr lvl="1"/>
            <a:r>
              <a:rPr lang="en-US" sz="2800" dirty="0"/>
              <a:t>Do you know their names?</a:t>
            </a:r>
          </a:p>
          <a:p>
            <a:pPr lvl="1"/>
            <a:r>
              <a:rPr lang="en-US" sz="2800" dirty="0"/>
              <a:t>What would you expect to see in a pond?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831" y="1712740"/>
            <a:ext cx="3611735" cy="36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0"/>
            <a:ext cx="10058403" cy="115007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Dead fish </a:t>
            </a:r>
            <a:r>
              <a:rPr lang="en-US" sz="6000" dirty="0">
                <a:sym typeface="Wingdings" panose="05000000000000000000" pitchFamily="2" charset="2"/>
              </a:rPr>
              <a:t></a:t>
            </a:r>
            <a:endParaRPr lang="en-US" sz="6000" dirty="0"/>
          </a:p>
        </p:txBody>
      </p:sp>
      <p:pic>
        <p:nvPicPr>
          <p:cNvPr id="6" name="Picture 2" descr="Image result for fish kills pond fa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15" y="1150070"/>
            <a:ext cx="7997970" cy="564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04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63264D-8622-45A0-A439-F18041FB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63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Mr. Water’s Fish Killer is…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0F23771-D165-455C-A032-EE9E9601B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2975"/>
            <a:ext cx="12192000" cy="5915025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Seasonal Turnover Event!</a:t>
            </a:r>
          </a:p>
          <a:p>
            <a:pPr lvl="1"/>
            <a:r>
              <a:rPr lang="en-US" sz="3200" dirty="0"/>
              <a:t>Changes in water temperature and oxygen levels that occur every fall can kill fish!</a:t>
            </a:r>
          </a:p>
          <a:p>
            <a:r>
              <a:rPr lang="en-US" sz="3500" dirty="0"/>
              <a:t>Recapping:</a:t>
            </a:r>
          </a:p>
          <a:p>
            <a:pPr lvl="1"/>
            <a:r>
              <a:rPr lang="en-US" sz="3200" dirty="0"/>
              <a:t>Plants create oxygen, keeping the top layer of water well-oxygenated</a:t>
            </a:r>
          </a:p>
          <a:p>
            <a:pPr lvl="1"/>
            <a:r>
              <a:rPr lang="en-US" sz="3200" dirty="0"/>
              <a:t>Temperatures change, killing plants and causing the top, oxygenated layer of water to sink to the bottom</a:t>
            </a:r>
          </a:p>
          <a:p>
            <a:pPr lvl="1"/>
            <a:r>
              <a:rPr lang="en-US" sz="3200" dirty="0"/>
              <a:t>Fish in the top layer suffocate without oxygen! </a:t>
            </a:r>
            <a:endParaRPr lang="en-US" sz="3050" dirty="0"/>
          </a:p>
          <a:p>
            <a:pPr marL="342900" lvl="1" indent="0" algn="ctr">
              <a:buNone/>
            </a:pPr>
            <a:r>
              <a:rPr lang="en-US" sz="3050" dirty="0"/>
              <a:t>=</a:t>
            </a:r>
          </a:p>
          <a:p>
            <a:pPr marL="342900" lvl="1" indent="0" algn="ctr">
              <a:buNone/>
            </a:pPr>
            <a:r>
              <a:rPr lang="en-US" sz="3050" b="1" dirty="0"/>
              <a:t>Dead Fish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907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7096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How Can Mr. Water’s Prevent Fish Kill?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42" y="600075"/>
            <a:ext cx="8415130" cy="6257925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Work together in your small groups to create a one-paragraph proposal to help Mr. Water’s prevent fish kills in the future. 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Use Expert Sources (provided by teacher) to research possible solutions.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417" y="1353718"/>
            <a:ext cx="3529779" cy="44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0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B9B9-FCDB-4F55-B271-52548D07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4160"/>
            <a:ext cx="9144000" cy="924560"/>
          </a:xfrm>
        </p:spPr>
        <p:txBody>
          <a:bodyPr>
            <a:noAutofit/>
          </a:bodyPr>
          <a:lstStyle/>
          <a:p>
            <a:pPr algn="ctr"/>
            <a:br>
              <a:rPr lang="en-US" sz="4800" dirty="0"/>
            </a:br>
            <a:r>
              <a:rPr lang="en-US" sz="4800" dirty="0"/>
              <a:t>Special 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DA3A0-6165-44CA-B077-181C3906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412240"/>
            <a:ext cx="9144000" cy="459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Appalachian Watershed Research Group</a:t>
            </a:r>
          </a:p>
          <a:p>
            <a:pPr marL="0" indent="0" algn="ctr">
              <a:buNone/>
            </a:pPr>
            <a:r>
              <a:rPr lang="en-US" sz="2800" dirty="0"/>
              <a:t>The Voinovich School of Leadership &amp; Public Affairs</a:t>
            </a:r>
          </a:p>
          <a:p>
            <a:pPr marL="0" indent="0" algn="ctr">
              <a:buNone/>
            </a:pPr>
            <a:r>
              <a:rPr lang="en-US" sz="2800" dirty="0"/>
              <a:t>Ohio University </a:t>
            </a:r>
          </a:p>
          <a:p>
            <a:pPr marL="0" indent="0" algn="ctr">
              <a:buNone/>
            </a:pPr>
            <a:r>
              <a:rPr lang="en-US" sz="2800" dirty="0"/>
              <a:t>AEP Foundation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A0EA4-51BE-4477-9AF6-D02950BF1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5" t="19074" r="11305" b="8333"/>
          <a:stretch/>
        </p:blipFill>
        <p:spPr>
          <a:xfrm>
            <a:off x="7010400" y="4684026"/>
            <a:ext cx="1838960" cy="1447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F4E009-5C7F-4350-B65D-29229A5BB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12" y="4684026"/>
            <a:ext cx="3259708" cy="13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6AE4CC1-AB66-4E05-992F-F3BE4F810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1922" y="1666684"/>
            <a:ext cx="7937354" cy="18288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Seasonal Lake Turnover: Temperature and Water Mixing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85703-5AED-4AE5-B3FA-B78F55AD3A06}"/>
              </a:ext>
            </a:extLst>
          </p:cNvPr>
          <p:cNvSpPr txBox="1"/>
          <p:nvPr/>
        </p:nvSpPr>
        <p:spPr>
          <a:xfrm>
            <a:off x="2809187" y="3902696"/>
            <a:ext cx="6391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Created By: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Appalachian Watershed Research Group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The Voinovich School of Leadership &amp; Public Affairs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Ohio University 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A special thanks to the AEP Foundation!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04"/>
            <a:ext cx="12192000" cy="99583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Fish Kills: What happened?</a:t>
            </a:r>
          </a:p>
        </p:txBody>
      </p:sp>
      <p:pic>
        <p:nvPicPr>
          <p:cNvPr id="2052" name="Picture 4" descr="Image result for dead fish p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17" y="999242"/>
            <a:ext cx="7827966" cy="58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fish kills pond f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5352472"/>
            <a:ext cx="2182017" cy="12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fish kills pond fall">
            <a:extLst>
              <a:ext uri="{FF2B5EF4-FFF2-40B4-BE49-F238E27FC236}">
                <a16:creationId xmlns:a16="http://schemas.microsoft.com/office/drawing/2014/main" id="{520461B4-6B6A-46D2-98EC-DB3EFFB7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3168846"/>
            <a:ext cx="2182017" cy="12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fish kills pond fall">
            <a:extLst>
              <a:ext uri="{FF2B5EF4-FFF2-40B4-BE49-F238E27FC236}">
                <a16:creationId xmlns:a16="http://schemas.microsoft.com/office/drawing/2014/main" id="{9AD155EB-7328-445E-8C26-3F2653A57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439591"/>
            <a:ext cx="2182017" cy="12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fish kills pond fall">
            <a:extLst>
              <a:ext uri="{FF2B5EF4-FFF2-40B4-BE49-F238E27FC236}">
                <a16:creationId xmlns:a16="http://schemas.microsoft.com/office/drawing/2014/main" id="{6CBBFECD-30AA-4CFD-B341-62177054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32607" y="3243534"/>
            <a:ext cx="2182017" cy="12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fish kills pond fall">
            <a:extLst>
              <a:ext uri="{FF2B5EF4-FFF2-40B4-BE49-F238E27FC236}">
                <a16:creationId xmlns:a16="http://schemas.microsoft.com/office/drawing/2014/main" id="{C10598ED-C708-4B06-B092-110053384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0032606" y="1249778"/>
            <a:ext cx="2182017" cy="12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fish kills pond fall">
            <a:extLst>
              <a:ext uri="{FF2B5EF4-FFF2-40B4-BE49-F238E27FC236}">
                <a16:creationId xmlns:a16="http://schemas.microsoft.com/office/drawing/2014/main" id="{2C8D0699-497D-4D5D-AD03-EC39D22CB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0032606" y="5237289"/>
            <a:ext cx="2182017" cy="12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8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19" y="40457"/>
            <a:ext cx="10058403" cy="835843"/>
          </a:xfrm>
        </p:spPr>
        <p:txBody>
          <a:bodyPr>
            <a:normAutofit/>
          </a:bodyPr>
          <a:lstStyle/>
          <a:p>
            <a:r>
              <a:rPr lang="en-US" sz="4000" dirty="0"/>
              <a:t>Fish 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94" y="970961"/>
            <a:ext cx="12000321" cy="576920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The term “</a:t>
            </a:r>
            <a:r>
              <a:rPr lang="en-US" sz="3200" b="1" i="1" dirty="0"/>
              <a:t>fish kill</a:t>
            </a:r>
            <a:r>
              <a:rPr lang="en-US" sz="3200" dirty="0"/>
              <a:t>” is used to describe the sudden large die off of a large number of fish</a:t>
            </a:r>
          </a:p>
          <a:p>
            <a:endParaRPr lang="en-US" sz="2400" dirty="0"/>
          </a:p>
          <a:p>
            <a:r>
              <a:rPr lang="en-US" sz="3600" dirty="0"/>
              <a:t>Causes:</a:t>
            </a:r>
          </a:p>
          <a:p>
            <a:pPr lvl="1"/>
            <a:r>
              <a:rPr lang="en-US" sz="3200" dirty="0"/>
              <a:t>Overabundant aquatic vegetation or planktonic algae</a:t>
            </a:r>
          </a:p>
          <a:p>
            <a:pPr lvl="1"/>
            <a:r>
              <a:rPr lang="en-US" sz="3200" dirty="0"/>
              <a:t>Fish Disease</a:t>
            </a:r>
          </a:p>
          <a:p>
            <a:pPr lvl="1"/>
            <a:r>
              <a:rPr lang="en-US" sz="3200" dirty="0"/>
              <a:t>Turnover Event</a:t>
            </a:r>
          </a:p>
          <a:p>
            <a:pPr lvl="1"/>
            <a:r>
              <a:rPr lang="en-US" sz="3200" dirty="0"/>
              <a:t>Pollution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2400" dirty="0"/>
              <a:t>KY Fish and Wildlife : </a:t>
            </a:r>
            <a:r>
              <a:rPr lang="en-US" sz="2400" dirty="0">
                <a:hlinkClick r:id="rId2"/>
              </a:rPr>
              <a:t>https://fw.ky.gov/Fish/Pages/Farm-Pond-Management-Water-Quality.aspx</a:t>
            </a:r>
            <a:endParaRPr lang="en-US" sz="2400" dirty="0"/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252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F94E-90F7-435F-AF4D-BD25ACA7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4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What is the Cause of Fish Kill at Mr. Water’s Pond?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D47FA-8DE8-4227-A749-F57E3A0C6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2600"/>
            <a:ext cx="12192000" cy="5105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Lack of Dissolved Oxygen</a:t>
            </a:r>
          </a:p>
          <a:p>
            <a:pPr lvl="1" algn="ctr"/>
            <a:r>
              <a:rPr lang="en-US" sz="3600" dirty="0"/>
              <a:t>Why does lack of D.O. kill fish?</a:t>
            </a:r>
          </a:p>
          <a:p>
            <a:pPr lvl="1" algn="ctr"/>
            <a:r>
              <a:rPr lang="en-US" sz="3600" dirty="0"/>
              <a:t>What causes the D.O. to decrease?</a:t>
            </a:r>
          </a:p>
          <a:p>
            <a:endParaRPr lang="en-US" sz="3600" dirty="0"/>
          </a:p>
        </p:txBody>
      </p:sp>
      <p:pic>
        <p:nvPicPr>
          <p:cNvPr id="5" name="Graphic 4" descr="Help">
            <a:extLst>
              <a:ext uri="{FF2B5EF4-FFF2-40B4-BE49-F238E27FC236}">
                <a16:creationId xmlns:a16="http://schemas.microsoft.com/office/drawing/2014/main" id="{4D9DA4FA-B78C-40FE-99BB-258D5D7D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7262" y="3790949"/>
            <a:ext cx="265747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1998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Background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66799"/>
            <a:ext cx="9414933" cy="5791199"/>
          </a:xfrm>
        </p:spPr>
        <p:txBody>
          <a:bodyPr>
            <a:noAutofit/>
          </a:bodyPr>
          <a:lstStyle/>
          <a:p>
            <a:r>
              <a:rPr lang="en-US" sz="2800" dirty="0"/>
              <a:t>Have you ever been swimming and the deeper you went the cooler the water became?</a:t>
            </a:r>
          </a:p>
          <a:p>
            <a:r>
              <a:rPr lang="en-US" sz="2800" dirty="0"/>
              <a:t>Warm water rises, cold water sinks (same as air)</a:t>
            </a:r>
          </a:p>
          <a:p>
            <a:r>
              <a:rPr lang="en-US" sz="2800" dirty="0"/>
              <a:t>In summer months there is warming of the top layer of the water due to air, temperature and sunlight</a:t>
            </a:r>
          </a:p>
          <a:p>
            <a:r>
              <a:rPr lang="en-US" sz="2800" dirty="0"/>
              <a:t>Sunlight can’t penetrate throughout the entire water column, particles, such as dirt, create </a:t>
            </a:r>
            <a:r>
              <a:rPr lang="en-US" sz="2800" b="1" i="1" dirty="0"/>
              <a:t>turbidity</a:t>
            </a:r>
            <a:r>
              <a:rPr lang="en-US" sz="2800" dirty="0"/>
              <a:t> and do not let the light pass through</a:t>
            </a:r>
          </a:p>
          <a:p>
            <a:r>
              <a:rPr lang="en-US" sz="2800" dirty="0"/>
              <a:t> Therefore the bottom layers remain cool– this is called </a:t>
            </a:r>
            <a:r>
              <a:rPr lang="en-US" sz="2800" b="1" i="1" dirty="0"/>
              <a:t>stratification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932" y="2571750"/>
            <a:ext cx="2777066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6726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Pond Stratification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5918" y="1025705"/>
            <a:ext cx="7160837" cy="48065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841" y="2723751"/>
            <a:ext cx="27636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There is less oxygen in the lower layers. </a:t>
            </a:r>
          </a:p>
          <a:p>
            <a:endParaRPr lang="en-US" sz="2800" b="1" dirty="0"/>
          </a:p>
          <a:p>
            <a:r>
              <a:rPr lang="en-US" sz="2800" b="1" dirty="0"/>
              <a:t>Why would this be?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808206" y="3263244"/>
            <a:ext cx="1433855" cy="51690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2848464" y="4176467"/>
            <a:ext cx="1893217" cy="6217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6371787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https://fw.ky.gov/Fish/Pages/Farm-Pond-Management-Water-Quality.aspx</a:t>
            </a:r>
          </a:p>
        </p:txBody>
      </p:sp>
    </p:spTree>
    <p:extLst>
      <p:ext uri="{BB962C8B-B14F-4D97-AF65-F5344CB8AC3E}">
        <p14:creationId xmlns:p14="http://schemas.microsoft.com/office/powerpoint/2010/main" val="26075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123615" cy="6858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12122870" cy="61722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Oxygen-in, carbon dioxide-out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This type of </a:t>
            </a:r>
            <a:r>
              <a:rPr lang="en-US" sz="3200" b="1" i="1" dirty="0"/>
              <a:t>respiration</a:t>
            </a:r>
            <a:r>
              <a:rPr lang="en-US" sz="3200" dirty="0"/>
              <a:t> occurs in many organisms– us!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Including those who live at the bottom of the pond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Dead organisms sink to the bottom of the pond and are consumed by decomposers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Decomposers consume and multiply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Consuming oxygen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Bottom layer doesn’t have much oxygen now, and is </a:t>
            </a:r>
            <a:r>
              <a:rPr lang="en-US" sz="3200" b="1" i="1" dirty="0"/>
              <a:t>stratified</a:t>
            </a:r>
            <a:r>
              <a:rPr lang="en-US" sz="3200" dirty="0"/>
              <a:t> (no mixing) with the other more oxygenated layers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Think photosynthesis on top of pond, carbon dioxide-in, oxygen-out</a:t>
            </a:r>
          </a:p>
        </p:txBody>
      </p:sp>
    </p:spTree>
    <p:extLst>
      <p:ext uri="{BB962C8B-B14F-4D97-AF65-F5344CB8AC3E}">
        <p14:creationId xmlns:p14="http://schemas.microsoft.com/office/powerpoint/2010/main" val="133059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51653"/>
            <a:ext cx="11811000" cy="109637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“Flip”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9304"/>
            <a:ext cx="12192000" cy="6188696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Photosynthesis slows in cold months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oxygenated top layer (</a:t>
            </a:r>
            <a:r>
              <a:rPr lang="en-US" sz="2800" b="1" dirty="0"/>
              <a:t>epilimnion</a:t>
            </a:r>
            <a:r>
              <a:rPr lang="en-US" sz="2800" dirty="0"/>
              <a:t>) is exposed to cold air, and wind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Mixing between the layers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Cold water begins to sink to the bottom, warmer water rises to the top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Cold oxygenated water is at the bottom of the pond, warmer unoxygenated water rises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What happens when there is no longer oxygen in the top layer of the pond?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31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Theme" id="{E3A85A42-7775-4B8F-A06D-CC98B3553610}" vid="{776EB28E-0D9E-41DB-B055-630767DEEC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natureTheme</Template>
  <TotalTime>4208</TotalTime>
  <Words>592</Words>
  <Application>Microsoft Office PowerPoint</Application>
  <PresentationFormat>Widescreen</PresentationFormat>
  <Paragraphs>76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Segoe Print</vt:lpstr>
      <vt:lpstr>Wingdings</vt:lpstr>
      <vt:lpstr>natureTheme</vt:lpstr>
      <vt:lpstr>Pond Activity: 360 Pond Virtual Reality</vt:lpstr>
      <vt:lpstr>Seasonal Lake Turnover: Temperature and Water Mixing</vt:lpstr>
      <vt:lpstr>Fish Kills: What happened?</vt:lpstr>
      <vt:lpstr>Fish Kills</vt:lpstr>
      <vt:lpstr>What is the Cause of Fish Kill at Mr. Water’s Pond?</vt:lpstr>
      <vt:lpstr>Background Principles</vt:lpstr>
      <vt:lpstr>Pond Stratification</vt:lpstr>
      <vt:lpstr>Respiration</vt:lpstr>
      <vt:lpstr>The “Flip”</vt:lpstr>
      <vt:lpstr>Dead fish </vt:lpstr>
      <vt:lpstr>Mr. Water’s Fish Killer is…</vt:lpstr>
      <vt:lpstr>How Can Mr. Water’s Prevent Fish Kill?</vt:lpstr>
      <vt:lpstr> Special Thanks To: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Turnover Events</dc:title>
  <dc:creator>Gabrielle Russell</dc:creator>
  <cp:lastModifiedBy>Rebekkah Gresh</cp:lastModifiedBy>
  <cp:revision>48</cp:revision>
  <dcterms:created xsi:type="dcterms:W3CDTF">2017-11-19T20:42:25Z</dcterms:created>
  <dcterms:modified xsi:type="dcterms:W3CDTF">2018-10-19T14:35:45Z</dcterms:modified>
</cp:coreProperties>
</file>